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319" r:id="rId3"/>
    <p:sldId id="320" r:id="rId4"/>
    <p:sldId id="321" r:id="rId5"/>
    <p:sldId id="303" r:id="rId6"/>
    <p:sldId id="322" r:id="rId7"/>
    <p:sldId id="323" r:id="rId8"/>
    <p:sldId id="324" r:id="rId9"/>
    <p:sldId id="307" r:id="rId10"/>
    <p:sldId id="305" r:id="rId11"/>
    <p:sldId id="287" r:id="rId12"/>
    <p:sldId id="311" r:id="rId13"/>
    <p:sldId id="272" r:id="rId14"/>
    <p:sldId id="266" r:id="rId15"/>
    <p:sldId id="313" r:id="rId16"/>
    <p:sldId id="314" r:id="rId17"/>
    <p:sldId id="315" r:id="rId18"/>
    <p:sldId id="325" r:id="rId19"/>
    <p:sldId id="316" r:id="rId20"/>
    <p:sldId id="326" r:id="rId21"/>
    <p:sldId id="32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60093"/>
    <a:srgbClr val="003399"/>
    <a:srgbClr val="0099CC"/>
    <a:srgbClr val="FB673F"/>
    <a:srgbClr val="FFFF99"/>
    <a:srgbClr val="FFFF00"/>
    <a:srgbClr val="00CCFF"/>
    <a:srgbClr val="FF7C80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9" autoAdjust="0"/>
    <p:restoredTop sz="9466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F16D2-CCA3-45A7-A842-E475A5954893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F8741-E2BA-4FFE-A2C1-868E7885F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515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F8741-E2BA-4FFE-A2C1-868E7885FFA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30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F8741-E2BA-4FFE-A2C1-868E7885FFAF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6751638"/>
            <a:ext cx="9144000" cy="106362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107" name="Group 35"/>
          <p:cNvGrpSpPr>
            <a:grpSpLocks/>
          </p:cNvGrpSpPr>
          <p:nvPr/>
        </p:nvGrpSpPr>
        <p:grpSpPr bwMode="auto">
          <a:xfrm>
            <a:off x="2286000" y="0"/>
            <a:ext cx="2287588" cy="4960938"/>
            <a:chOff x="1440" y="0"/>
            <a:chExt cx="1441" cy="3125"/>
          </a:xfrm>
        </p:grpSpPr>
        <p:sp>
          <p:nvSpPr>
            <p:cNvPr id="3080" name="Rectangle 8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7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6" name="Rectangle 14"/>
            <p:cNvSpPr>
              <a:spLocks noChangeArrowheads="1"/>
            </p:cNvSpPr>
            <p:nvPr userDrawn="1"/>
          </p:nvSpPr>
          <p:spPr bwMode="gray">
            <a:xfrm>
              <a:off x="1681" y="0"/>
              <a:ext cx="1053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2">
                    <a:alpha val="7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1" name="Rectangle 19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11" name="Group 39"/>
          <p:cNvGrpSpPr>
            <a:grpSpLocks/>
          </p:cNvGrpSpPr>
          <p:nvPr/>
        </p:nvGrpSpPr>
        <p:grpSpPr bwMode="auto">
          <a:xfrm>
            <a:off x="4575175" y="0"/>
            <a:ext cx="2286000" cy="3716338"/>
            <a:chOff x="2882" y="0"/>
            <a:chExt cx="1440" cy="2341"/>
          </a:xfrm>
        </p:grpSpPr>
        <p:sp>
          <p:nvSpPr>
            <p:cNvPr id="3084" name="Rectangle 12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7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5" name="Rectangle 13"/>
            <p:cNvSpPr>
              <a:spLocks noChangeArrowheads="1"/>
            </p:cNvSpPr>
            <p:nvPr userDrawn="1"/>
          </p:nvSpPr>
          <p:spPr bwMode="gray">
            <a:xfrm>
              <a:off x="2882" y="0"/>
              <a:ext cx="81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30000"/>
                  </a:schemeClr>
                </a:gs>
                <a:gs pos="50000">
                  <a:schemeClr val="hlink">
                    <a:alpha val="7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2" name="Rectangle 20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5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12" name="Group 40"/>
          <p:cNvGrpSpPr>
            <a:grpSpLocks/>
          </p:cNvGrpSpPr>
          <p:nvPr/>
        </p:nvGrpSpPr>
        <p:grpSpPr bwMode="auto">
          <a:xfrm>
            <a:off x="6858000" y="0"/>
            <a:ext cx="2286000" cy="4941888"/>
            <a:chOff x="4320" y="0"/>
            <a:chExt cx="1440" cy="3113"/>
          </a:xfrm>
        </p:grpSpPr>
        <p:sp>
          <p:nvSpPr>
            <p:cNvPr id="3083" name="Rectangle 11"/>
            <p:cNvSpPr>
              <a:spLocks noChangeArrowheads="1"/>
            </p:cNvSpPr>
            <p:nvPr userDrawn="1"/>
          </p:nvSpPr>
          <p:spPr bwMode="gray">
            <a:xfrm>
              <a:off x="4320" y="0"/>
              <a:ext cx="112" cy="2655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50000">
                  <a:schemeClr val="folHlink">
                    <a:alpha val="70000"/>
                  </a:scheme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110" name="Group 38"/>
            <p:cNvGrpSpPr>
              <a:grpSpLocks/>
            </p:cNvGrpSpPr>
            <p:nvPr userDrawn="1"/>
          </p:nvGrpSpPr>
          <p:grpSpPr bwMode="auto">
            <a:xfrm>
              <a:off x="4320" y="0"/>
              <a:ext cx="1440" cy="3113"/>
              <a:chOff x="4320" y="0"/>
              <a:chExt cx="1440" cy="3113"/>
            </a:xfrm>
          </p:grpSpPr>
          <p:sp>
            <p:nvSpPr>
              <p:cNvPr id="3081" name="Rectangle 9"/>
              <p:cNvSpPr>
                <a:spLocks noChangeArrowheads="1"/>
              </p:cNvSpPr>
              <p:nvPr userDrawn="1"/>
            </p:nvSpPr>
            <p:spPr bwMode="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7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 userDrawn="1"/>
            </p:nvSpPr>
            <p:spPr bwMode="gray">
              <a:xfrm>
                <a:off x="5420" y="0"/>
                <a:ext cx="340" cy="2655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  <a:gs pos="50000">
                    <a:schemeClr val="folHlink">
                      <a:alpha val="7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3" name="Rectangle 21"/>
              <p:cNvSpPr>
                <a:spLocks noChangeArrowheads="1"/>
              </p:cNvSpPr>
              <p:nvPr userDrawn="1"/>
            </p:nvSpPr>
            <p:spPr bwMode="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5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106" name="Group 34"/>
          <p:cNvGrpSpPr>
            <a:grpSpLocks/>
          </p:cNvGrpSpPr>
          <p:nvPr/>
        </p:nvGrpSpPr>
        <p:grpSpPr bwMode="auto">
          <a:xfrm>
            <a:off x="0" y="0"/>
            <a:ext cx="2286000" cy="3714750"/>
            <a:chOff x="0" y="0"/>
            <a:chExt cx="1440" cy="2340"/>
          </a:xfrm>
        </p:grpSpPr>
        <p:sp>
          <p:nvSpPr>
            <p:cNvPr id="3079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7" name="Rectangle 15"/>
            <p:cNvSpPr>
              <a:spLocks noChangeArrowheads="1"/>
            </p:cNvSpPr>
            <p:nvPr userDrawn="1"/>
          </p:nvSpPr>
          <p:spPr bwMode="gray">
            <a:xfrm>
              <a:off x="1338" y="0"/>
              <a:ext cx="102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8" name="Rectangle 16"/>
            <p:cNvSpPr>
              <a:spLocks noChangeArrowheads="1"/>
            </p:cNvSpPr>
            <p:nvPr userDrawn="1"/>
          </p:nvSpPr>
          <p:spPr bwMode="gray">
            <a:xfrm>
              <a:off x="0" y="0"/>
              <a:ext cx="486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4" name="Rectangle 22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13" name="Group 41"/>
          <p:cNvGrpSpPr>
            <a:grpSpLocks/>
          </p:cNvGrpSpPr>
          <p:nvPr/>
        </p:nvGrpSpPr>
        <p:grpSpPr bwMode="auto">
          <a:xfrm>
            <a:off x="0" y="0"/>
            <a:ext cx="9144000" cy="171450"/>
            <a:chOff x="0" y="0"/>
            <a:chExt cx="5760" cy="108"/>
          </a:xfrm>
        </p:grpSpPr>
        <p:sp>
          <p:nvSpPr>
            <p:cNvPr id="3096" name="Rectangle 24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1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7" name="Rectangle 25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1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8" name="Rectangle 26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10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9" name="Rectangle 27"/>
            <p:cNvSpPr>
              <a:spLocks noChangeArrowheads="1"/>
            </p:cNvSpPr>
            <p:nvPr userDrawn="1"/>
          </p:nvSpPr>
          <p:spPr bwMode="gray">
            <a:xfrm>
              <a:off x="4320" y="0"/>
              <a:ext cx="1440" cy="10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8686800" cy="863600"/>
          </a:xfrm>
        </p:spPr>
        <p:txBody>
          <a:bodyPr/>
          <a:lstStyle>
            <a:lvl1pPr algn="ctr">
              <a:defRPr sz="46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6159500"/>
            <a:ext cx="6400800" cy="342900"/>
          </a:xfrm>
        </p:spPr>
        <p:txBody>
          <a:bodyPr/>
          <a:lstStyle>
            <a:lvl1pPr marL="0" indent="0" algn="ctr">
              <a:buFontTx/>
              <a:buNone/>
              <a:defRPr sz="1800">
                <a:latin typeface="Times New Roman" pitchFamily="18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1676400" cy="244475"/>
          </a:xfrm>
        </p:spPr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629400" y="6477000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001000" y="6477000"/>
            <a:ext cx="685800" cy="244475"/>
          </a:xfrm>
        </p:spPr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35794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263418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740214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890694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858034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762657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65132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02364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17150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54864"/>
      </p:ext>
    </p:extLst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58763"/>
            <a:ext cx="2057400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58763"/>
            <a:ext cx="6019800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09941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4652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52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853644"/>
      </p:ext>
    </p:extLst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50135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182538"/>
      </p:ext>
    </p:extLst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477692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286000" y="0"/>
            <a:ext cx="2287588" cy="6858000"/>
            <a:chOff x="1440" y="0"/>
            <a:chExt cx="1441" cy="3125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lt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ltGray">
            <a:xfrm>
              <a:off x="1681" y="0"/>
              <a:ext cx="1053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  <a:alpha val="0"/>
                  </a:schemeClr>
                </a:gs>
                <a:gs pos="5000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Rectangle 10"/>
            <p:cNvSpPr>
              <a:spLocks noChangeArrowheads="1"/>
            </p:cNvSpPr>
            <p:nvPr userDrawn="1"/>
          </p:nvSpPr>
          <p:spPr bwMode="lt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4575175" y="0"/>
            <a:ext cx="2286000" cy="5137150"/>
            <a:chOff x="2882" y="0"/>
            <a:chExt cx="1440" cy="2341"/>
          </a:xfrm>
        </p:grpSpPr>
        <p:sp>
          <p:nvSpPr>
            <p:cNvPr id="1036" name="Rectangle 12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81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0"/>
                  </a:schemeClr>
                </a:gs>
                <a:gs pos="5000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6858000" y="0"/>
            <a:ext cx="2286000" cy="6831013"/>
            <a:chOff x="4320" y="0"/>
            <a:chExt cx="1440" cy="3113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ltGray">
            <a:xfrm>
              <a:off x="4320" y="0"/>
              <a:ext cx="112" cy="2655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50000">
                  <a:schemeClr val="folHlink">
                    <a:alpha val="20000"/>
                  </a:scheme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41" name="Group 17"/>
            <p:cNvGrpSpPr>
              <a:grpSpLocks/>
            </p:cNvGrpSpPr>
            <p:nvPr userDrawn="1"/>
          </p:nvGrpSpPr>
          <p:grpSpPr bwMode="auto">
            <a:xfrm>
              <a:off x="4320" y="0"/>
              <a:ext cx="1440" cy="3113"/>
              <a:chOff x="4320" y="0"/>
              <a:chExt cx="1440" cy="3113"/>
            </a:xfrm>
          </p:grpSpPr>
          <p:sp>
            <p:nvSpPr>
              <p:cNvPr id="1042" name="Rectangle 18"/>
              <p:cNvSpPr>
                <a:spLocks noChangeArrowheads="1"/>
              </p:cNvSpPr>
              <p:nvPr userDrawn="1"/>
            </p:nvSpPr>
            <p:spPr bwMode="lt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 userDrawn="1"/>
            </p:nvSpPr>
            <p:spPr bwMode="ltGray">
              <a:xfrm>
                <a:off x="5420" y="0"/>
                <a:ext cx="340" cy="2655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  <a:gs pos="5000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 userDrawn="1"/>
            </p:nvSpPr>
            <p:spPr bwMode="lt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0" y="0"/>
            <a:ext cx="2286000" cy="5135563"/>
            <a:chOff x="0" y="0"/>
            <a:chExt cx="1440" cy="2340"/>
          </a:xfrm>
        </p:grpSpPr>
        <p:sp>
          <p:nvSpPr>
            <p:cNvPr id="1046" name="Rectangle 22"/>
            <p:cNvSpPr>
              <a:spLocks noChangeArrowheads="1"/>
            </p:cNvSpPr>
            <p:nvPr userDrawn="1"/>
          </p:nvSpPr>
          <p:spPr bwMode="lt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ltGray">
            <a:xfrm>
              <a:off x="1338" y="0"/>
              <a:ext cx="102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0"/>
                  </a:schemeClr>
                </a:gs>
                <a:gs pos="5000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ltGray">
            <a:xfrm>
              <a:off x="0" y="0"/>
              <a:ext cx="486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0"/>
                  </a:schemeClr>
                </a:gs>
                <a:gs pos="5000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lt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0" y="0"/>
            <a:ext cx="9144000" cy="171450"/>
            <a:chOff x="0" y="0"/>
            <a:chExt cx="5760" cy="108"/>
          </a:xfrm>
        </p:grpSpPr>
        <p:sp>
          <p:nvSpPr>
            <p:cNvPr id="1050" name="Rectangle 26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1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1" name="Rectangle 27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1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2" name="Rectangle 28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10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gray">
            <a:xfrm>
              <a:off x="4320" y="0"/>
              <a:ext cx="1440" cy="10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524000"/>
            <a:ext cx="8229600" cy="465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221216E-CE01-4DD3-94A2-564AF9F3CC75}" type="datetimeFigureOut">
              <a:rPr lang="ru-RU" smtClean="0"/>
              <a:pPr/>
              <a:t>01.01.2008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31BB0D3-3D94-4F8F-BA83-5781AA6CA43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70" name="Group 46"/>
          <p:cNvGrpSpPr>
            <a:grpSpLocks/>
          </p:cNvGrpSpPr>
          <p:nvPr/>
        </p:nvGrpSpPr>
        <p:grpSpPr bwMode="auto">
          <a:xfrm>
            <a:off x="0" y="176213"/>
            <a:ext cx="7696200" cy="1117600"/>
            <a:chOff x="0" y="111"/>
            <a:chExt cx="4848" cy="768"/>
          </a:xfrm>
        </p:grpSpPr>
        <p:sp>
          <p:nvSpPr>
            <p:cNvPr id="1063" name="Rectangle 39"/>
            <p:cNvSpPr>
              <a:spLocks noChangeArrowheads="1"/>
            </p:cNvSpPr>
            <p:nvPr userDrawn="1"/>
          </p:nvSpPr>
          <p:spPr bwMode="hidden">
            <a:xfrm rot="-5400000">
              <a:off x="2394" y="-1578"/>
              <a:ext cx="60" cy="4848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tint val="0"/>
                    <a:invGamma/>
                    <a:alpha val="0"/>
                  </a:srgbClr>
                </a:gs>
                <a:gs pos="50000">
                  <a:srgbClr val="FFFFFF">
                    <a:alpha val="35001"/>
                  </a:srgbClr>
                </a:gs>
                <a:gs pos="100000">
                  <a:srgbClr val="FFFFFF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68" name="Group 44"/>
            <p:cNvGrpSpPr>
              <a:grpSpLocks/>
            </p:cNvGrpSpPr>
            <p:nvPr userDrawn="1"/>
          </p:nvGrpSpPr>
          <p:grpSpPr bwMode="auto">
            <a:xfrm>
              <a:off x="0" y="111"/>
              <a:ext cx="4327" cy="768"/>
              <a:chOff x="0" y="111"/>
              <a:chExt cx="4327" cy="768"/>
            </a:xfrm>
          </p:grpSpPr>
          <p:sp>
            <p:nvSpPr>
              <p:cNvPr id="1065" name="Rectangle 41"/>
              <p:cNvSpPr>
                <a:spLocks noChangeArrowheads="1"/>
              </p:cNvSpPr>
              <p:nvPr userDrawn="1"/>
            </p:nvSpPr>
            <p:spPr bwMode="hidden">
              <a:xfrm rot="-5400000">
                <a:off x="1780" y="-1669"/>
                <a:ext cx="768" cy="4327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 userDrawn="1"/>
            </p:nvSpPr>
            <p:spPr bwMode="hidden">
              <a:xfrm rot="-5400000">
                <a:off x="1754" y="-1643"/>
                <a:ext cx="181" cy="3690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tint val="0"/>
                      <a:invGamma/>
                      <a:alpha val="0"/>
                    </a:srgbClr>
                  </a:gs>
                  <a:gs pos="5000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 userDrawn="1"/>
            </p:nvSpPr>
            <p:spPr bwMode="hidden">
              <a:xfrm rot="-5400000">
                <a:off x="1780" y="-1669"/>
                <a:ext cx="768" cy="4327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58763"/>
            <a:ext cx="73152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gray">
          <a:xfrm>
            <a:off x="0" y="6751638"/>
            <a:ext cx="9144000" cy="106362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med">
    <p:wip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emf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84784"/>
            <a:ext cx="7380312" cy="2376264"/>
          </a:xfrm>
        </p:spPr>
        <p:txBody>
          <a:bodyPr/>
          <a:lstStyle/>
          <a:p>
            <a:r>
              <a:rPr lang="ru-RU" sz="4000" dirty="0" smtClean="0"/>
              <a:t>Речевое развитие дошкольника как приоритетная задача ФГОС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2000" i="1" dirty="0">
              <a:solidFill>
                <a:srgbClr val="003399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005064"/>
            <a:ext cx="6400800" cy="342900"/>
          </a:xfrm>
        </p:spPr>
        <p:txBody>
          <a:bodyPr/>
          <a:lstStyle/>
          <a:p>
            <a:pPr algn="r"/>
            <a:r>
              <a:rPr lang="ru-RU" sz="1600" b="1" dirty="0" smtClean="0"/>
              <a:t>Савчук Татьяна Викторовна</a:t>
            </a:r>
          </a:p>
          <a:p>
            <a:pPr algn="r"/>
            <a:r>
              <a:rPr lang="ru-RU" sz="1600" b="1" dirty="0" smtClean="0"/>
              <a:t>Старший воспитатель</a:t>
            </a:r>
          </a:p>
          <a:p>
            <a:pPr algn="r"/>
            <a:r>
              <a:rPr lang="ru-RU" sz="1600" b="1" dirty="0" smtClean="0"/>
              <a:t>МБДОУ  детский  сад № 4</a:t>
            </a:r>
            <a:endParaRPr lang="ru-RU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91880" y="6021288"/>
            <a:ext cx="2104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Кавалерово 2016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делимся опытом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188640"/>
            <a:ext cx="2124095" cy="259979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476672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№ 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malch108 копия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005064"/>
            <a:ext cx="3131840" cy="2818656"/>
          </a:xfrm>
          <a:prstGeom prst="rect">
            <a:avLst/>
          </a:prstGeom>
        </p:spPr>
      </p:pic>
      <p:pic>
        <p:nvPicPr>
          <p:cNvPr id="5" name="Pol_-Moria-Vozduh-Bah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111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507288" cy="295232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«Родное слово есть основа всякого умственного развития и сокровищница всех знаний: с него начинается всякое понимание, через него проходит и к нему возвращается»  </a:t>
            </a:r>
            <a:br>
              <a:rPr lang="ru-RU" sz="2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К.Д. Ушинский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85" descr="https://portal.iv-edu.ru/dep/mouolegrn/mbdou_solnishko/DocLib/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645024"/>
            <a:ext cx="3905349" cy="2315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2" cstate="print"/>
          <a:srcRect l="3749" r="3751" b="100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2" cstate="print"/>
          <a:srcRect l="2499" r="2499" b="10001"/>
          <a:stretch>
            <a:fillRect/>
          </a:stretch>
        </p:blipFill>
        <p:spPr bwMode="auto">
          <a:xfrm>
            <a:off x="142844" y="214290"/>
            <a:ext cx="8858312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88640"/>
            <a:ext cx="2265631" cy="1669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58762"/>
            <a:ext cx="5796136" cy="2018109"/>
          </a:xfrm>
        </p:spPr>
        <p:txBody>
          <a:bodyPr/>
          <a:lstStyle/>
          <a:p>
            <a:pPr algn="r"/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39752" y="198456"/>
            <a:ext cx="655272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 речевой деятельности является одним из важнейших разделов дошкольной педагогики и направлено на умственное развитие ребенка. Чем лучше будет организована речевая деятельность детей, тем выше гарантии успешности школьного обучения.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russian.cri.cn/mmsource/images/2009/12/04/juanshu-2a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56176" y="4077072"/>
            <a:ext cx="2843808" cy="253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2996952"/>
            <a:ext cx="6606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речевом развитии детей задействованы 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 образовательных областей: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Речевое  развитие;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развитие;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Художественно -эстетическое развитие;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Физическое развитие.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5"/>
            <a:ext cx="8435280" cy="144015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развития речи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908720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Принцип взаимосвязи сенсорного, умственного и речевого развития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Принцип коммуникативно - деятельностного подхода к развитию речи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Принцип развития языкового чутья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Принцип формирования элементарного осознания явлений языка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Принцип обогащения мотивации речевой стороны речи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Принцип взаимосвязи работы над различными сторонами речи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Принцип обеспечения активной языковой практики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363272" cy="94456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развития речи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52737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Наглядные  методы включают в себя два компонента: непосредственное наблюдение и его разновидности (наблюдения в природе, за животными и людьми, экскурсии), и опосредованное наблюдение (изобразительная наглядность: рассматривание предметов, игрушек, картин, слайдов и рассказывание по результатам наблюдения за ними)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Словесные методы – это чтение и рассказывание художественных произведений, заучивание наизусть, пересказ, обобщающие беседы, рассказывание без опоры на наглядный материал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Практические методы – это дидактические игры и упражнения, игры-драматизации, пластические этюды, эмпатийные ситуации, сюжетно-ролевые игры, детское словотворчество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Средства развития речи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82341"/>
            <a:ext cx="82809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Общение детей и взрослых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Культурно-языковая среда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Обучение родной речи в процессе НОД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Художественная литература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Изобразительное искусство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Музыка, театр</a:t>
            </a:r>
          </a:p>
          <a:p>
            <a:endParaRPr lang="ru-RU" b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9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17365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Предметно – пространственная среда  в ДОУ для  развития речи дошкольников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17365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7" descr="&amp;rcy;&amp;iecy;&amp;tscy;&amp;iecy;&amp;pcy;&amp;tcy;&amp;ycy; &amp;dcy;&amp;icy;&amp;iecy;&amp;tcy;&amp;ycy; &amp;pcy;&amp;rcy;&amp;ocy;&amp;tcy;&amp;acy;&amp;scy;&amp;ocy;&amp;v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2808312" cy="2664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review-image" descr="http://www.maam.ru/upload/blogs/detsad-251576-14130403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052736"/>
            <a:ext cx="3923928" cy="288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review-image" descr="http://festival.1september.ru/articles/637722/img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05064"/>
            <a:ext cx="3816424" cy="26367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review-image" descr="http://go3.imgsmail.ru/imgpreview?key=e111317cdfa8ace&amp;mb=imgdb_preview_8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4077072"/>
            <a:ext cx="3528392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view-image" descr="http://ped-kopilka.ru/images/15%2844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176464" cy="29139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review-image" descr="http://dreempics.com/img/picture/May/02/6353804385d7a06a9014e5683393d90f/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88640"/>
            <a:ext cx="3917652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review-image" descr="http://el-mikheeva.ru/wp-content/uploads/2013/06/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3429000"/>
            <a:ext cx="4186238" cy="3194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review-image" descr="http://cs32.babysfera.ru/c/1/d/2/26326211.323304794.jpeg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251520" y="260648"/>
            <a:ext cx="381642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F:\Разновозрастная группа № 4 (3 - 5 лет)\фото\20160404_1618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3672408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F:\Фото дополнительного образ. и Савина\IMG_20160408_141201.jpg"/>
          <p:cNvPicPr/>
          <p:nvPr/>
        </p:nvPicPr>
        <p:blipFill>
          <a:blip r:embed="rId4" cstate="print"/>
          <a:srcRect l="16021"/>
          <a:stretch>
            <a:fillRect/>
          </a:stretch>
        </p:blipFill>
        <p:spPr bwMode="auto">
          <a:xfrm>
            <a:off x="467544" y="3356992"/>
            <a:ext cx="4032448" cy="2880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review-image" descr="http://www.eduportal44.ru/Kostroma_EDU/ds_56/SiteAssets/Shared%20Documents/ode/%D0%9F%D0%A0%D0%A111.jpg"/>
          <p:cNvPicPr>
            <a:picLocks noChangeAspect="1" noChangeArrowheads="1"/>
          </p:cNvPicPr>
          <p:nvPr/>
        </p:nvPicPr>
        <p:blipFill>
          <a:blip r:embed="rId5" cstate="print"/>
          <a:srcRect l="1375" r="55057" b="50249"/>
          <a:stretch>
            <a:fillRect/>
          </a:stretch>
        </p:blipFill>
        <p:spPr bwMode="auto">
          <a:xfrm>
            <a:off x="4716016" y="3645024"/>
            <a:ext cx="3816424" cy="25922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712968" cy="1080119"/>
          </a:xfrm>
        </p:spPr>
        <p:txBody>
          <a:bodyPr/>
          <a:lstStyle/>
          <a:p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n>
                <a:solidFill>
                  <a:srgbClr val="7030A0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640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Развиваем речь играя</a:t>
            </a:r>
          </a:p>
          <a:p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Вторая группа раннего возраста от 2 до 3 лет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F:\Группа № 1 (2 - 3 лет)\IMG_0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3636912" cy="2304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 descr="PICT00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484784"/>
            <a:ext cx="3744416" cy="2520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IMG_01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293096"/>
            <a:ext cx="3816424" cy="2232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2" descr="IMG_016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077072"/>
            <a:ext cx="3600400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21602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Младшая группа от 3 до 4 лет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44824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B673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F:\Антоненко О.А. старшая гр\познавательно-речевое развитее\IMG_0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3888432" cy="23762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F:\Фото дополнительного образ. и Савина\IMG_20160405_1008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836712"/>
            <a:ext cx="4176464" cy="23762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F:\Фото дополнительного образ. и Савина\IMG_20160405_100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284984"/>
            <a:ext cx="3240360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7" descr="F:\Фото дополнительного образ. и Савина\IMG_20160405_1004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429000"/>
            <a:ext cx="4752528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484784"/>
            <a:ext cx="79208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n>
                <a:solidFill>
                  <a:srgbClr val="7030A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60648"/>
            <a:ext cx="8712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Средняя группа от 4 до 5 лет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F:\Средняя группа № 3\DSC025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3238500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F:\Средняя группа № 3\DSC025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764704"/>
            <a:ext cx="4032448" cy="2611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F:\Средняя группа № 3\DSC025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645024"/>
            <a:ext cx="3744416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:\Средняя  МОргасова\2016-02-26 09.37.1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861048"/>
            <a:ext cx="381642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363272" cy="721965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Разновозрастная группа от 3 до 5 лет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Разновозрастная группа № 4 (3 - 5 лет)\фото к ззанятию  №1\20160404_0911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052736"/>
            <a:ext cx="2592288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 descr="F:\Разновозрастная группа № 4 (3 - 5 лет)\фото\20160331_1001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1872208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F:\Разновозрастная группа № 4 (3 - 5 лет)\фото к занятию №2\20160331_10060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052736"/>
            <a:ext cx="2376264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F:\Разновозрастная группа № 4 (3 - 5 лет)\фото  к игре №3\20160331_08010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501008"/>
            <a:ext cx="2110104" cy="2599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F:\Разновозрастная группа № 4 (3 - 5 лет)\фото\20160330_15055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05064"/>
            <a:ext cx="2304256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F:\Разновозрастная группа № 4 (3 - 5 лет)\фото\20160330_15110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3861048"/>
            <a:ext cx="2736304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219256" cy="793973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Старшая группа от 5 до 6 лет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Антоненко О.А. старшая гр\познавательно-речевое развитее\IMG_01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2680083" cy="22033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2" descr="F:\Фото по рзвит. речи + пасха поделка\IMG_20160505_1035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05064"/>
            <a:ext cx="2880320" cy="2304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F:\Антоненко О.А. старшая гр\познавательно-речевое развитее\IMG_027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484784"/>
            <a:ext cx="3347864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F:\Фото по рзвит. речи + пасха поделка\IMG_20160505_1027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052736"/>
            <a:ext cx="2448272" cy="2927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 descr="F:\Антоненко О.А. старшая гр\познавательно-речевое развитее\IMG_032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221088"/>
            <a:ext cx="3491880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291264" cy="721965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Подготовительная к школе группа от 6 до 7 лет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Фото детей для презентации по познавательному развитию\Сад\Сад\14586142358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2376264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F:\Фото детей для презентации по познавательному развитию\Сад\Сад\14586168505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484784"/>
            <a:ext cx="2736304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:\Фото детей для презентации по познавательному развитию\Сад\Сад\1458701020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268760"/>
            <a:ext cx="3168352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F:\Фото аппликация, лук, борщь со свежим луком\IMG_20160330_1032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501008"/>
            <a:ext cx="2376264" cy="14982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F:\Фото аппликация, лук, борщь со свежим луком\IMG_20160325_09455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005064"/>
            <a:ext cx="1656184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F:\Фото аппликация, лук, борщь со свежим луком\IMG_20160330_12094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8064" y="3933056"/>
            <a:ext cx="3744416" cy="23762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58763"/>
            <a:ext cx="8712968" cy="649957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дополнительного образования «Скоро в школу»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Фото по рзвит. речи + пасха поделка\IMG_20160505_103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3384376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F:\Фото  кружок Скоро в школу\IMG_20160203_1543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052736"/>
            <a:ext cx="2917056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 descr="F:\Фото  кружок Скоро в школу\IMG_20160203_1548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284984"/>
            <a:ext cx="2304256" cy="32129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F:\Фото  кружок Скоро в школу\IMG_20160203_15491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861048"/>
            <a:ext cx="4536504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219256" cy="649957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Логопедический кружок «Речецветик»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Фото дополнительного образ. и Савина\IMG_20160401_1021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3312368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F:\Фото дополнительного образ. и Савина\IMG_20160401_1026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836712"/>
            <a:ext cx="3096344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F:\Фото дополнительного образ. и Савина\IMG_20160401_1014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293096"/>
            <a:ext cx="3384376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F:\Фото дополнительного образ. и Савина\IMG_20160401_1003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6659" y="4365104"/>
            <a:ext cx="3487341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F:\Фото по рзвит. речи + пасха поделка\IMG_20160505_1038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2636912"/>
            <a:ext cx="1872208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58762"/>
            <a:ext cx="6480720" cy="3530277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Дети должны жить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мире красоты,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игры, сказки, музыки, рисунка, фантазии, творчества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В.А. Сухомлинский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28" descr="http://atvmedia.ru/assets/atvstavropol/media/photo/pervoklassnica-za-partoi-24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2195736" cy="19168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1" descr="http://25mb.ru/img/picture/Oct/08/cf5ffb3b77da7ece24da10ea40536e00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81128"/>
            <a:ext cx="2898254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4725144"/>
            <a:ext cx="280831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281" y="3079874"/>
            <a:ext cx="8686800" cy="8636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Georgia" panose="02040502050405020303" pitchFamily="18" charset="0"/>
              </a:rPr>
              <a:t>Спасибо за внимание!</a:t>
            </a:r>
            <a:endParaRPr lang="ru-RU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Материалы для детского сада\Картинки\bku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602" y="4625840"/>
            <a:ext cx="2960070" cy="153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35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CA304"/>
      </a:accent1>
      <a:accent2>
        <a:srgbClr val="E1595C"/>
      </a:accent2>
      <a:accent3>
        <a:srgbClr val="FFFFFF"/>
      </a:accent3>
      <a:accent4>
        <a:srgbClr val="000000"/>
      </a:accent4>
      <a:accent5>
        <a:srgbClr val="FDCEAA"/>
      </a:accent5>
      <a:accent6>
        <a:srgbClr val="CC5053"/>
      </a:accent6>
      <a:hlink>
        <a:srgbClr val="80E05A"/>
      </a:hlink>
      <a:folHlink>
        <a:srgbClr val="4BA5E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CA304"/>
        </a:accent1>
        <a:accent2>
          <a:srgbClr val="E1595C"/>
        </a:accent2>
        <a:accent3>
          <a:srgbClr val="FFFFFF"/>
        </a:accent3>
        <a:accent4>
          <a:srgbClr val="000000"/>
        </a:accent4>
        <a:accent5>
          <a:srgbClr val="FDCEAA"/>
        </a:accent5>
        <a:accent6>
          <a:srgbClr val="CC5053"/>
        </a:accent6>
        <a:hlink>
          <a:srgbClr val="80E05A"/>
        </a:hlink>
        <a:folHlink>
          <a:srgbClr val="4BA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491EA"/>
        </a:accent1>
        <a:accent2>
          <a:srgbClr val="EB943D"/>
        </a:accent2>
        <a:accent3>
          <a:srgbClr val="FFFFFF"/>
        </a:accent3>
        <a:accent4>
          <a:srgbClr val="000000"/>
        </a:accent4>
        <a:accent5>
          <a:srgbClr val="B8C7F3"/>
        </a:accent5>
        <a:accent6>
          <a:srgbClr val="D58636"/>
        </a:accent6>
        <a:hlink>
          <a:srgbClr val="4DBF9C"/>
        </a:hlink>
        <a:folHlink>
          <a:srgbClr val="D0C93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6D092"/>
        </a:accent1>
        <a:accent2>
          <a:srgbClr val="55B5D3"/>
        </a:accent2>
        <a:accent3>
          <a:srgbClr val="FFFFFF"/>
        </a:accent3>
        <a:accent4>
          <a:srgbClr val="000000"/>
        </a:accent4>
        <a:accent5>
          <a:srgbClr val="C3E4C7"/>
        </a:accent5>
        <a:accent6>
          <a:srgbClr val="4CA4BF"/>
        </a:accent6>
        <a:hlink>
          <a:srgbClr val="C389EF"/>
        </a:hlink>
        <a:folHlink>
          <a:srgbClr val="E5B6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2173</TotalTime>
  <Words>364</Words>
  <Application>Microsoft Office PowerPoint</Application>
  <PresentationFormat>Экран (4:3)</PresentationFormat>
  <Paragraphs>56</Paragraphs>
  <Slides>21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Тема1</vt:lpstr>
      <vt:lpstr>Речевое развитие дошкольника как приоритетная задача ФГОС </vt:lpstr>
      <vt:lpstr>«Родное слово есть основа всякого умственного развития и сокровищница всех знаний: с него начинается всякое понимание, через него проходит и к нему возвращается»                                                         К.Д. Ушинский  </vt:lpstr>
      <vt:lpstr>Презентация PowerPoint</vt:lpstr>
      <vt:lpstr>Презентация PowerPoint</vt:lpstr>
      <vt:lpstr>    </vt:lpstr>
      <vt:lpstr>Принципы развития речи  </vt:lpstr>
      <vt:lpstr>Методы развития речи</vt:lpstr>
      <vt:lpstr>Средства развития речи</vt:lpstr>
      <vt:lpstr>Презентация PowerPoint</vt:lpstr>
      <vt:lpstr>Презентация PowerPoint</vt:lpstr>
      <vt:lpstr>           </vt:lpstr>
      <vt:lpstr>           </vt:lpstr>
      <vt:lpstr> Младшая группа от 3 до 4 лет </vt:lpstr>
      <vt:lpstr>Презентация PowerPoint</vt:lpstr>
      <vt:lpstr>Разновозрастная группа от 3 до 5 лет</vt:lpstr>
      <vt:lpstr>Старшая группа от 5 до 6 лет</vt:lpstr>
      <vt:lpstr>Подготовительная к школе группа от 6 до 7 лет</vt:lpstr>
      <vt:lpstr>Кружок дополнительного образования «Скоро в школу»</vt:lpstr>
      <vt:lpstr>Логопедический кружок «Речецветик»</vt:lpstr>
      <vt:lpstr>Дети должны жить  в мире красоты,  игры, сказки, музыки, рисунка, фантазии, творчества                                                             В.А. Сухомлинский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Стратегические ориентиры в развитии системы дошкольного образования.</dc:title>
  <dc:creator>Галина Дмитриевна</dc:creator>
  <cp:lastModifiedBy>User</cp:lastModifiedBy>
  <cp:revision>253</cp:revision>
  <dcterms:created xsi:type="dcterms:W3CDTF">2011-04-01T03:47:02Z</dcterms:created>
  <dcterms:modified xsi:type="dcterms:W3CDTF">2007-12-31T13:51:55Z</dcterms:modified>
</cp:coreProperties>
</file>